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79" r:id="rId2"/>
    <p:sldId id="306" r:id="rId3"/>
    <p:sldId id="296" r:id="rId4"/>
    <p:sldId id="266" r:id="rId5"/>
    <p:sldId id="307" r:id="rId6"/>
    <p:sldId id="308" r:id="rId7"/>
    <p:sldId id="309" r:id="rId8"/>
    <p:sldId id="290" r:id="rId9"/>
    <p:sldId id="313" r:id="rId10"/>
    <p:sldId id="315" r:id="rId11"/>
    <p:sldId id="314" r:id="rId12"/>
    <p:sldId id="325" r:id="rId13"/>
    <p:sldId id="316" r:id="rId14"/>
    <p:sldId id="317" r:id="rId15"/>
    <p:sldId id="318" r:id="rId16"/>
    <p:sldId id="319" r:id="rId17"/>
    <p:sldId id="291" r:id="rId18"/>
    <p:sldId id="320" r:id="rId19"/>
    <p:sldId id="322" r:id="rId20"/>
    <p:sldId id="321" r:id="rId21"/>
    <p:sldId id="323" r:id="rId22"/>
    <p:sldId id="324" r:id="rId23"/>
  </p:sldIdLst>
  <p:sldSz cx="9144000" cy="6858000" type="screen4x3"/>
  <p:notesSz cx="6865938" cy="9996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3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560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501560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9595DC4C-97C9-4AA1-9815-C267A452AAC9}" type="datetimeFigureOut">
              <a:rPr lang="en-GB" smtClean="0"/>
              <a:t>17/12/2019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4929"/>
            <a:ext cx="2975240" cy="501559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9109" y="9494929"/>
            <a:ext cx="2975240" cy="501559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9EFC4928-34B9-484D-9FEE-64B1B9C5AD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98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084C9-E1AE-407B-A2D4-0274A78F3209}" type="datetimeFigureOut">
              <a:rPr lang="en-GB"/>
              <a:pPr>
                <a:defRPr/>
              </a:pPr>
              <a:t>17/12/2019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E5B57-7280-4D6C-A22B-1E86C059228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355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B03E4-64B8-4B40-AD3F-4C90E2EAAA42}" type="datetimeFigureOut">
              <a:rPr lang="en-GB"/>
              <a:pPr>
                <a:defRPr/>
              </a:pPr>
              <a:t>17/12/2019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7366E-4D44-41E4-B06D-7C2B97389FA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3320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D9497-647E-4C8E-BF56-F7F2A57ECB2F}" type="datetimeFigureOut">
              <a:rPr lang="en-GB"/>
              <a:pPr>
                <a:defRPr/>
              </a:pPr>
              <a:t>17/12/2019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50C3F-0241-4D13-BB96-D5175DD474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0019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27633-FC72-4E54-99E8-A4390635081B}" type="datetimeFigureOut">
              <a:rPr lang="en-GB"/>
              <a:pPr>
                <a:defRPr/>
              </a:pPr>
              <a:t>17/12/2019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E3C76-015F-411A-BA03-5E4F608EF80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2426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0C753-F521-497C-966B-2CA523D12E26}" type="datetimeFigureOut">
              <a:rPr lang="en-GB"/>
              <a:pPr>
                <a:defRPr/>
              </a:pPr>
              <a:t>17/12/2019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FFDA-EC2D-45AF-A525-84FB16CC329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368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2E2A6-EFEA-4B9A-82DC-45474DD4B77C}" type="datetimeFigureOut">
              <a:rPr lang="en-GB"/>
              <a:pPr>
                <a:defRPr/>
              </a:pPr>
              <a:t>17/12/2019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BDB3C-827F-425C-8A41-F36BBD28D48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78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096E0-24D8-4E4E-9138-BBA3F5D12840}" type="datetimeFigureOut">
              <a:rPr lang="en-GB"/>
              <a:pPr>
                <a:defRPr/>
              </a:pPr>
              <a:t>17/12/2019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CDC94-B0C2-4D36-827A-AFBC2050100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01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338F-42F0-4347-BA96-B094DDDF66A3}" type="datetimeFigureOut">
              <a:rPr lang="en-GB"/>
              <a:pPr>
                <a:defRPr/>
              </a:pPr>
              <a:t>17/12/2019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4CE51-A74C-421C-9F7E-C1AE0A0490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576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D05F0-96E2-4489-AACC-B0C1FB8F33F3}" type="datetimeFigureOut">
              <a:rPr lang="en-GB"/>
              <a:pPr>
                <a:defRPr/>
              </a:pPr>
              <a:t>17/12/2019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45577-5F3F-4B19-B94E-52F88489FEA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2806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65126-C80C-4901-BA9D-CDA87B08DDDD}" type="datetimeFigureOut">
              <a:rPr lang="en-GB"/>
              <a:pPr>
                <a:defRPr/>
              </a:pPr>
              <a:t>17/12/2019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0DA3D-0AF5-4598-A11F-27EF677E97B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3781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59123-7F1B-4AE1-B033-4ACEB425B8DF}" type="datetimeFigureOut">
              <a:rPr lang="en-GB"/>
              <a:pPr>
                <a:defRPr/>
              </a:pPr>
              <a:t>17/12/2019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5D0BD-67A7-444C-A393-9594F980A5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5518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D6809F-8E8A-432B-BA21-A32538234042}" type="datetimeFigureOut">
              <a:rPr lang="en-GB"/>
              <a:pPr>
                <a:defRPr/>
              </a:pPr>
              <a:t>17/12/2019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5825FBAB-079A-486C-AE90-CAE0DD7C364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alt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BE WISE </a:t>
            </a:r>
            <a:br>
              <a:rPr lang="en-US" alt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 MONEY</a:t>
            </a:r>
            <a:endParaRPr lang="en-GB" alt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Content Placeholder 3" descr="jam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773238"/>
            <a:ext cx="9121775" cy="3743325"/>
          </a:xfrm>
        </p:spPr>
      </p:pic>
      <p:sp>
        <p:nvSpPr>
          <p:cNvPr id="4" name="Title 1"/>
          <p:cNvSpPr txBox="1">
            <a:spLocks/>
          </p:cNvSpPr>
          <p:nvPr/>
        </p:nvSpPr>
        <p:spPr bwMode="auto">
          <a:xfrm>
            <a:off x="611560" y="55165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James </a:t>
            </a:r>
            <a:r>
              <a:rPr lang="en-US" alt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 1-16</a:t>
            </a:r>
            <a:endParaRPr lang="en-GB" alt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19268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sz="3600" b="1" dirty="0" smtClean="0"/>
              <a:t>Wealth can be a dangerous trap, leading people to spiritual destruction</a:t>
            </a:r>
          </a:p>
          <a:p>
            <a:pPr marL="0" indent="0">
              <a:buNone/>
            </a:pPr>
            <a:r>
              <a:rPr lang="en-US" altLang="en-US" sz="3600" b="1" dirty="0"/>
              <a:t>	</a:t>
            </a:r>
            <a:r>
              <a:rPr lang="en-US" altLang="en-US" sz="3600" b="1" dirty="0" smtClean="0"/>
              <a:t>- </a:t>
            </a:r>
            <a:r>
              <a:rPr lang="en-US" altLang="en-US" sz="3600" dirty="0" smtClean="0"/>
              <a:t>To be rich without God is to be 		   short-sighted in the light of eternity</a:t>
            </a:r>
          </a:p>
          <a:p>
            <a:pPr marL="0" indent="0">
              <a:buNone/>
            </a:pPr>
            <a:r>
              <a:rPr lang="en-US" altLang="en-US" sz="3600" b="1" dirty="0"/>
              <a:t>	</a:t>
            </a:r>
            <a:r>
              <a:rPr lang="en-US" altLang="en-US" sz="3600" b="1" dirty="0" smtClean="0"/>
              <a:t>- To be rich without God gives 	   	   temporary comfort and ease, but 	   long term misery</a:t>
            </a:r>
          </a:p>
          <a:p>
            <a:pPr marL="0" indent="0">
              <a:buNone/>
            </a:pPr>
            <a:r>
              <a:rPr lang="en-US" altLang="en-US" sz="3600" b="1" dirty="0" smtClean="0"/>
              <a:t>	</a:t>
            </a:r>
            <a:endParaRPr lang="en-GB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46708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19268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sz="3600" b="1" dirty="0" smtClean="0"/>
              <a:t>Wealth can be a dangerous trap, leading people to spiritual destruction</a:t>
            </a:r>
          </a:p>
          <a:p>
            <a:pPr marL="0" indent="0">
              <a:buNone/>
            </a:pPr>
            <a:r>
              <a:rPr lang="en-US" altLang="en-US" sz="3600" b="1" dirty="0"/>
              <a:t>	</a:t>
            </a:r>
            <a:r>
              <a:rPr lang="en-US" altLang="en-US" sz="3600" b="1" dirty="0" smtClean="0"/>
              <a:t>- </a:t>
            </a:r>
            <a:r>
              <a:rPr lang="en-US" altLang="en-US" sz="3600" dirty="0" smtClean="0"/>
              <a:t>To be rich without God is to be 		   short-sighted in the light of eternity</a:t>
            </a:r>
          </a:p>
          <a:p>
            <a:pPr marL="0" indent="0">
              <a:buNone/>
            </a:pPr>
            <a:r>
              <a:rPr lang="en-US" altLang="en-US" sz="3600" dirty="0"/>
              <a:t>	</a:t>
            </a:r>
            <a:r>
              <a:rPr lang="en-US" altLang="en-US" sz="3600" dirty="0" smtClean="0"/>
              <a:t>- To be rich without God gives 	   	   temporary comfort and ease, but 	   long term misery</a:t>
            </a:r>
          </a:p>
          <a:p>
            <a:pPr marL="0" indent="0">
              <a:buNone/>
            </a:pPr>
            <a:r>
              <a:rPr lang="en-US" altLang="en-US" sz="3600" b="1" dirty="0"/>
              <a:t>	</a:t>
            </a:r>
            <a:r>
              <a:rPr lang="en-US" altLang="en-US" sz="3600" b="1" dirty="0" smtClean="0"/>
              <a:t>- To be rich without God provides 	   short-term advantages but long 	  	   term loss</a:t>
            </a:r>
            <a:endParaRPr lang="en-GB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64249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/>
          <a:lstStyle/>
          <a:p>
            <a:r>
              <a:rPr lang="en-GB" altLang="en-US" sz="4200" dirty="0" smtClean="0"/>
              <a:t>The Dangers of Wealth</a:t>
            </a:r>
            <a:endParaRPr lang="en-GB" altLang="en-US" sz="42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sz="4000" dirty="0" smtClean="0"/>
              <a:t>Wealth can be a dangerous trap, leading people to spiritual destruction</a:t>
            </a:r>
          </a:p>
          <a:p>
            <a:pPr marL="0" indent="0">
              <a:buNone/>
            </a:pPr>
            <a:endParaRPr lang="en-US" altLang="en-US" sz="1800" dirty="0" smtClean="0"/>
          </a:p>
          <a:p>
            <a:pPr marL="742950" indent="-742950">
              <a:buFont typeface="+mj-lt"/>
              <a:buAutoNum type="arabicPeriod" startAt="2"/>
            </a:pPr>
            <a:r>
              <a:rPr lang="en-US" altLang="en-US" sz="4000" b="1" dirty="0" smtClean="0"/>
              <a:t>We should be careful not to use wealth in an ungodly manner</a:t>
            </a:r>
            <a:endParaRPr lang="en-GB" alt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68341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192688"/>
          </a:xfrm>
        </p:spPr>
        <p:txBody>
          <a:bodyPr/>
          <a:lstStyle/>
          <a:p>
            <a:pPr marL="742950" indent="-742950">
              <a:buAutoNum type="arabicPeriod" startAt="2"/>
            </a:pPr>
            <a:r>
              <a:rPr lang="en-US" altLang="en-US" sz="3600" b="1" dirty="0" smtClean="0"/>
              <a:t>We should be careful not to use wealth in an ungodly manner</a:t>
            </a:r>
          </a:p>
          <a:p>
            <a:pPr marL="0" indent="0">
              <a:buNone/>
            </a:pPr>
            <a:r>
              <a:rPr lang="en-US" altLang="en-US" sz="3600" b="1" dirty="0"/>
              <a:t>	</a:t>
            </a:r>
            <a:r>
              <a:rPr lang="en-US" altLang="en-US" sz="3600" b="1" dirty="0" smtClean="0"/>
              <a:t>- We should be careful not to hoard 	   wealth</a:t>
            </a:r>
            <a:endParaRPr lang="en-US" altLang="en-US" sz="3600" dirty="0"/>
          </a:p>
          <a:p>
            <a:pPr marL="0" indent="0">
              <a:buNone/>
            </a:pPr>
            <a:r>
              <a:rPr lang="en-US" altLang="en-US" sz="3600" dirty="0"/>
              <a:t>	</a:t>
            </a:r>
            <a:endParaRPr lang="en-GB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53295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192688"/>
          </a:xfrm>
        </p:spPr>
        <p:txBody>
          <a:bodyPr/>
          <a:lstStyle/>
          <a:p>
            <a:pPr marL="742950" indent="-742950">
              <a:buAutoNum type="arabicPeriod" startAt="2"/>
            </a:pPr>
            <a:r>
              <a:rPr lang="en-US" altLang="en-US" sz="3600" b="1" dirty="0" smtClean="0"/>
              <a:t>We should be careful not to use wealth in an ungodly manner</a:t>
            </a:r>
          </a:p>
          <a:p>
            <a:pPr marL="0" indent="0">
              <a:buNone/>
            </a:pPr>
            <a:r>
              <a:rPr lang="en-US" altLang="en-US" sz="3600" b="1" dirty="0"/>
              <a:t>	</a:t>
            </a:r>
            <a:r>
              <a:rPr lang="en-US" altLang="en-US" sz="3600" b="1" dirty="0" smtClean="0"/>
              <a:t>- </a:t>
            </a:r>
            <a:r>
              <a:rPr lang="en-US" altLang="en-US" sz="3600" dirty="0" smtClean="0"/>
              <a:t>We should be careful not to hoard 	   wealth</a:t>
            </a:r>
            <a:endParaRPr lang="en-US" altLang="en-US" sz="3600" dirty="0"/>
          </a:p>
          <a:p>
            <a:pPr marL="0" indent="0">
              <a:buNone/>
            </a:pPr>
            <a:r>
              <a:rPr lang="en-US" altLang="en-US" sz="3600" dirty="0"/>
              <a:t>	</a:t>
            </a:r>
            <a:r>
              <a:rPr lang="en-US" altLang="en-US" sz="3600" b="1" dirty="0" smtClean="0"/>
              <a:t>- We should be careful not to cheat 	   people out of money</a:t>
            </a:r>
          </a:p>
          <a:p>
            <a:pPr marL="0" indent="0">
              <a:buNone/>
            </a:pPr>
            <a:r>
              <a:rPr lang="en-US" altLang="en-US" sz="3600" b="1" dirty="0"/>
              <a:t>	</a:t>
            </a:r>
            <a:endParaRPr lang="en-GB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16935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192688"/>
          </a:xfrm>
        </p:spPr>
        <p:txBody>
          <a:bodyPr/>
          <a:lstStyle/>
          <a:p>
            <a:pPr marL="742950" indent="-742950">
              <a:buAutoNum type="arabicPeriod" startAt="2"/>
            </a:pPr>
            <a:r>
              <a:rPr lang="en-US" altLang="en-US" sz="3600" b="1" dirty="0" smtClean="0"/>
              <a:t>We should be careful not to use wealth in an ungodly manner</a:t>
            </a:r>
          </a:p>
          <a:p>
            <a:pPr marL="0" indent="0">
              <a:buNone/>
            </a:pPr>
            <a:r>
              <a:rPr lang="en-US" altLang="en-US" sz="3600" b="1" dirty="0"/>
              <a:t>	</a:t>
            </a:r>
            <a:r>
              <a:rPr lang="en-US" altLang="en-US" sz="3600" b="1" dirty="0" smtClean="0"/>
              <a:t>- </a:t>
            </a:r>
            <a:r>
              <a:rPr lang="en-US" altLang="en-US" sz="3600" dirty="0" smtClean="0"/>
              <a:t>We should be careful not to hoard 	   wealth</a:t>
            </a:r>
            <a:endParaRPr lang="en-US" altLang="en-US" sz="3600" dirty="0"/>
          </a:p>
          <a:p>
            <a:pPr marL="0" indent="0">
              <a:buNone/>
            </a:pPr>
            <a:r>
              <a:rPr lang="en-US" altLang="en-US" sz="3600" dirty="0"/>
              <a:t>	</a:t>
            </a:r>
            <a:r>
              <a:rPr lang="en-US" altLang="en-US" sz="3600" b="1" dirty="0" smtClean="0"/>
              <a:t>- </a:t>
            </a:r>
            <a:r>
              <a:rPr lang="en-US" altLang="en-US" sz="3600" dirty="0" smtClean="0"/>
              <a:t>We should be careful not to cheat 	   people out of money</a:t>
            </a:r>
          </a:p>
          <a:p>
            <a:pPr marL="0" indent="0">
              <a:buNone/>
            </a:pPr>
            <a:r>
              <a:rPr lang="en-US" altLang="en-US" sz="3600" b="1" dirty="0"/>
              <a:t>	</a:t>
            </a:r>
            <a:r>
              <a:rPr lang="en-US" altLang="en-US" sz="3600" b="1" dirty="0" smtClean="0"/>
              <a:t>- We should be careful not to live in 	   luxury and self indulgence</a:t>
            </a:r>
            <a:endParaRPr lang="en-GB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52388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51520" y="116632"/>
            <a:ext cx="8892480" cy="6192688"/>
          </a:xfrm>
        </p:spPr>
        <p:txBody>
          <a:bodyPr/>
          <a:lstStyle/>
          <a:p>
            <a:pPr marL="742950" indent="-742950">
              <a:buAutoNum type="arabicPeriod" startAt="2"/>
            </a:pPr>
            <a:r>
              <a:rPr lang="en-US" altLang="en-US" sz="3600" b="1" dirty="0" smtClean="0"/>
              <a:t>We should be careful not to use wealth in an ungodly manner</a:t>
            </a:r>
          </a:p>
          <a:p>
            <a:pPr marL="0" indent="0">
              <a:buNone/>
            </a:pPr>
            <a:r>
              <a:rPr lang="en-US" altLang="en-US" sz="3600" b="1" dirty="0"/>
              <a:t>	</a:t>
            </a:r>
            <a:r>
              <a:rPr lang="en-US" altLang="en-US" sz="3500" b="1" dirty="0" smtClean="0"/>
              <a:t>- </a:t>
            </a:r>
            <a:r>
              <a:rPr lang="en-US" altLang="en-US" sz="3500" dirty="0" smtClean="0"/>
              <a:t>We should be careful not to hoard wealth</a:t>
            </a:r>
            <a:endParaRPr lang="en-US" altLang="en-US" sz="3500" dirty="0"/>
          </a:p>
          <a:p>
            <a:pPr marL="0" indent="0">
              <a:buNone/>
            </a:pPr>
            <a:r>
              <a:rPr lang="en-US" altLang="en-US" sz="3500" dirty="0"/>
              <a:t>	</a:t>
            </a:r>
            <a:r>
              <a:rPr lang="en-US" altLang="en-US" sz="3500" b="1" dirty="0" smtClean="0"/>
              <a:t>- </a:t>
            </a:r>
            <a:r>
              <a:rPr lang="en-US" altLang="en-US" sz="3500" dirty="0" smtClean="0"/>
              <a:t>We should be careful not to cheat 	   	   people out of money</a:t>
            </a:r>
          </a:p>
          <a:p>
            <a:pPr marL="0" indent="0">
              <a:buNone/>
            </a:pPr>
            <a:r>
              <a:rPr lang="en-US" altLang="en-US" sz="3500" b="1" dirty="0"/>
              <a:t>	</a:t>
            </a:r>
            <a:r>
              <a:rPr lang="en-US" altLang="en-US" sz="3500" dirty="0" smtClean="0"/>
              <a:t>- We should be careful not to live in 	   	   luxury and self indulgence</a:t>
            </a:r>
          </a:p>
          <a:p>
            <a:pPr marL="0" indent="0">
              <a:buNone/>
            </a:pPr>
            <a:r>
              <a:rPr lang="en-US" altLang="en-US" sz="3500" dirty="0"/>
              <a:t>	</a:t>
            </a:r>
            <a:r>
              <a:rPr lang="en-US" altLang="en-US" sz="3500" dirty="0" smtClean="0"/>
              <a:t>- </a:t>
            </a:r>
            <a:r>
              <a:rPr lang="en-US" altLang="en-US" sz="3500" b="1" dirty="0" smtClean="0"/>
              <a:t>We should be careful not to hurt 	   	   	   innocent people for the sake of our 	   	   profit</a:t>
            </a:r>
            <a:endParaRPr lang="en-GB" altLang="en-US" sz="3500" b="1" dirty="0" smtClean="0"/>
          </a:p>
        </p:txBody>
      </p:sp>
    </p:spTree>
    <p:extLst>
      <p:ext uri="{BB962C8B-B14F-4D97-AF65-F5344CB8AC3E}">
        <p14:creationId xmlns:p14="http://schemas.microsoft.com/office/powerpoint/2010/main" val="248456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en-US" sz="4800" b="1" dirty="0" smtClean="0"/>
              <a:t>Our Responsibility is to be faithful to God in the realm of financial stewardship</a:t>
            </a:r>
            <a:endParaRPr lang="en-GB" altLang="en-US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260476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688632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en-US" sz="4000" b="1" dirty="0" smtClean="0"/>
              <a:t>Our Responsibility is to be faithful to God in the realm of financial stewardship</a:t>
            </a:r>
          </a:p>
          <a:p>
            <a:pPr marL="0" indent="0" algn="ctr">
              <a:buNone/>
            </a:pPr>
            <a:endParaRPr lang="en-GB" altLang="en-US" sz="4000" b="1" dirty="0" smtClean="0"/>
          </a:p>
          <a:p>
            <a:pPr>
              <a:buFontTx/>
              <a:buChar char="-"/>
            </a:pPr>
            <a:r>
              <a:rPr lang="en-GB" altLang="en-US" sz="4000" b="1" dirty="0" smtClean="0"/>
              <a:t>Don’t hoard money greedily</a:t>
            </a:r>
          </a:p>
        </p:txBody>
      </p:sp>
    </p:spTree>
    <p:extLst>
      <p:ext uri="{BB962C8B-B14F-4D97-AF65-F5344CB8AC3E}">
        <p14:creationId xmlns:p14="http://schemas.microsoft.com/office/powerpoint/2010/main" val="223528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688632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en-US" sz="4000" b="1" dirty="0" smtClean="0"/>
              <a:t>Our Responsibility is to be faithful to God in the realm of financial stewardship</a:t>
            </a:r>
          </a:p>
          <a:p>
            <a:pPr marL="0" indent="0" algn="ctr">
              <a:buNone/>
            </a:pPr>
            <a:endParaRPr lang="en-GB" altLang="en-US" sz="4000" b="1" dirty="0" smtClean="0"/>
          </a:p>
          <a:p>
            <a:pPr>
              <a:buFontTx/>
              <a:buChar char="-"/>
            </a:pPr>
            <a:r>
              <a:rPr lang="en-GB" altLang="en-US" sz="4000" b="1" dirty="0" smtClean="0"/>
              <a:t>Don’t hoard money greedily</a:t>
            </a:r>
          </a:p>
          <a:p>
            <a:pPr>
              <a:buFontTx/>
              <a:buChar char="-"/>
            </a:pPr>
            <a:r>
              <a:rPr lang="en-GB" altLang="en-US" sz="4000" b="1" dirty="0" smtClean="0"/>
              <a:t>Don’t withhold money deceitfully</a:t>
            </a:r>
          </a:p>
        </p:txBody>
      </p:sp>
    </p:spTree>
    <p:extLst>
      <p:ext uri="{BB962C8B-B14F-4D97-AF65-F5344CB8AC3E}">
        <p14:creationId xmlns:p14="http://schemas.microsoft.com/office/powerpoint/2010/main" val="106031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3600" dirty="0" smtClean="0"/>
              <a:t>James </a:t>
            </a:r>
            <a:r>
              <a:rPr lang="en-US" altLang="en-US" sz="3600" dirty="0" smtClean="0"/>
              <a:t>5: 1-6 (NIV)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endParaRPr lang="en-GB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904656"/>
          </a:xfrm>
        </p:spPr>
        <p:txBody>
          <a:bodyPr/>
          <a:lstStyle/>
          <a:p>
            <a:pPr>
              <a:buNone/>
            </a:pPr>
            <a:r>
              <a:rPr lang="en-GB" altLang="en-US" dirty="0" smtClean="0"/>
              <a:t>   </a:t>
            </a:r>
            <a:r>
              <a:rPr lang="en-GB" sz="2800" b="1" i="1" dirty="0"/>
              <a:t>5 </a:t>
            </a:r>
            <a:r>
              <a:rPr lang="en-GB" sz="2800" i="1" dirty="0"/>
              <a:t>Now listen, you rich people, weep and wail because of the misery that is coming on you. </a:t>
            </a:r>
            <a:r>
              <a:rPr lang="en-GB" sz="2800" b="1" i="1" baseline="30000" dirty="0"/>
              <a:t>2 </a:t>
            </a:r>
            <a:r>
              <a:rPr lang="en-GB" sz="2800" i="1" dirty="0"/>
              <a:t>Your wealth has rotted, and moths have eaten your clothes. </a:t>
            </a:r>
            <a:r>
              <a:rPr lang="en-GB" sz="2800" b="1" i="1" baseline="30000" dirty="0"/>
              <a:t>3 </a:t>
            </a:r>
            <a:r>
              <a:rPr lang="en-GB" sz="2800" i="1" dirty="0"/>
              <a:t>Your gold and silver are corroded. Their corrosion will testify against you and eat your flesh like fire. You have hoarded wealth in the last days. </a:t>
            </a:r>
            <a:r>
              <a:rPr lang="en-GB" sz="2800" b="1" i="1" baseline="30000" dirty="0"/>
              <a:t>4 </a:t>
            </a:r>
            <a:r>
              <a:rPr lang="en-GB" sz="2800" i="1" dirty="0"/>
              <a:t>Look! The wages you failed to pay the workers who mowed your fields are crying out against you. The cries of the harvesters have reached the ears of the Lord Almighty. </a:t>
            </a:r>
            <a:r>
              <a:rPr lang="en-GB" sz="2800" b="1" i="1" baseline="30000" dirty="0"/>
              <a:t>5 </a:t>
            </a:r>
            <a:r>
              <a:rPr lang="en-GB" sz="2800" i="1" dirty="0"/>
              <a:t>You have lived on earth in luxury and self-indulgence. You have fattened yourselves in the day of slaughter</a:t>
            </a:r>
            <a:r>
              <a:rPr lang="en-GB" sz="2800" i="1" dirty="0" smtClean="0"/>
              <a:t>.</a:t>
            </a:r>
            <a:r>
              <a:rPr lang="en-GB" sz="2800" i="1" dirty="0"/>
              <a:t> </a:t>
            </a:r>
            <a:r>
              <a:rPr lang="en-GB" sz="2800" b="1" i="1" baseline="30000" dirty="0"/>
              <a:t>6 </a:t>
            </a:r>
            <a:r>
              <a:rPr lang="en-GB" sz="2800" i="1" dirty="0"/>
              <a:t>You have condemned and murdered the innocent one, who was not opposing you.</a:t>
            </a:r>
            <a:endParaRPr lang="en-GB" sz="2800" dirty="0"/>
          </a:p>
          <a:p>
            <a:pPr>
              <a:buNone/>
            </a:pPr>
            <a:r>
              <a:rPr lang="en-GB" b="0" i="0" dirty="0" smtClean="0">
                <a:solidFill>
                  <a:srgbClr val="000000"/>
                </a:solidFill>
                <a:effectLst/>
                <a:latin typeface="Helvetica Neue"/>
              </a:rPr>
              <a:t>of </a:t>
            </a:r>
            <a:r>
              <a:rPr lang="en-GB" b="0" i="0" dirty="0" smtClean="0">
                <a:solidFill>
                  <a:srgbClr val="000000"/>
                </a:solidFill>
                <a:effectLst/>
                <a:latin typeface="Helvetica Neue"/>
              </a:rPr>
              <a:t>you lacks wisdom, you should </a:t>
            </a:r>
            <a:r>
              <a:rPr lang="en-GB" b="0" i="0" dirty="0" smtClean="0">
                <a:solidFill>
                  <a:srgbClr val="000000"/>
                </a:solidFill>
                <a:effectLst/>
                <a:latin typeface="Helvetica Neue"/>
              </a:rPr>
              <a:t>ask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271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688632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en-US" sz="4000" b="1" dirty="0" smtClean="0"/>
              <a:t>Our Responsibility is to be faithful to God in the realm of financial stewardship</a:t>
            </a:r>
          </a:p>
          <a:p>
            <a:pPr marL="0" indent="0" algn="ctr">
              <a:buNone/>
            </a:pPr>
            <a:endParaRPr lang="en-GB" altLang="en-US" sz="4000" b="1" dirty="0" smtClean="0"/>
          </a:p>
          <a:p>
            <a:pPr>
              <a:buFontTx/>
              <a:buChar char="-"/>
            </a:pPr>
            <a:r>
              <a:rPr lang="en-GB" altLang="en-US" sz="4000" b="1" dirty="0" smtClean="0"/>
              <a:t>Don’t hoard money greedily</a:t>
            </a:r>
          </a:p>
          <a:p>
            <a:pPr>
              <a:buFontTx/>
              <a:buChar char="-"/>
            </a:pPr>
            <a:r>
              <a:rPr lang="en-GB" altLang="en-US" sz="4000" b="1" dirty="0" smtClean="0"/>
              <a:t>Don’t withhold money deceitfully</a:t>
            </a:r>
          </a:p>
          <a:p>
            <a:pPr>
              <a:buFontTx/>
              <a:buChar char="-"/>
            </a:pPr>
            <a:r>
              <a:rPr lang="en-GB" altLang="en-US" sz="4000" b="1" dirty="0" smtClean="0"/>
              <a:t>Don’t spend money selfishly</a:t>
            </a:r>
            <a:endParaRPr lang="en-GB" alt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86201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688632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en-US" sz="4000" b="1" dirty="0" smtClean="0"/>
              <a:t>Our Responsibility is to be faithful to God in the realm of financial stewardship</a:t>
            </a:r>
          </a:p>
          <a:p>
            <a:pPr marL="0" indent="0" algn="ctr">
              <a:buNone/>
            </a:pPr>
            <a:endParaRPr lang="en-GB" altLang="en-US" sz="4000" b="1" dirty="0" smtClean="0"/>
          </a:p>
          <a:p>
            <a:pPr>
              <a:buFontTx/>
              <a:buChar char="-"/>
            </a:pPr>
            <a:r>
              <a:rPr lang="en-GB" altLang="en-US" sz="4000" b="1" dirty="0" smtClean="0"/>
              <a:t>Manage money wisely</a:t>
            </a:r>
          </a:p>
          <a:p>
            <a:pPr>
              <a:buFontTx/>
              <a:buChar char="-"/>
            </a:pPr>
            <a:r>
              <a:rPr lang="en-GB" altLang="en-US" sz="4000" b="1" dirty="0" smtClean="0"/>
              <a:t>Earn money honestly</a:t>
            </a:r>
          </a:p>
          <a:p>
            <a:pPr>
              <a:buFontTx/>
              <a:buChar char="-"/>
            </a:pPr>
            <a:r>
              <a:rPr lang="en-GB" altLang="en-US" sz="4000" b="1" dirty="0" smtClean="0"/>
              <a:t>Share money generously</a:t>
            </a:r>
          </a:p>
          <a:p>
            <a:pPr>
              <a:buFontTx/>
              <a:buChar char="-"/>
            </a:pPr>
            <a:endParaRPr lang="en-GB" altLang="en-US" sz="4000" b="1" dirty="0"/>
          </a:p>
          <a:p>
            <a:pPr marL="0" indent="0">
              <a:buNone/>
            </a:pPr>
            <a:endParaRPr lang="en-GB" alt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45408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048672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en-US" sz="4000" b="1" dirty="0" smtClean="0"/>
              <a:t>Our Responsibility is to be faithful to God in the realm of financial stewardship</a:t>
            </a:r>
          </a:p>
          <a:p>
            <a:pPr marL="0" indent="0" algn="ctr">
              <a:buNone/>
            </a:pPr>
            <a:endParaRPr lang="en-GB" altLang="en-US" sz="2000" b="1" dirty="0" smtClean="0"/>
          </a:p>
          <a:p>
            <a:pPr>
              <a:buFontTx/>
              <a:buChar char="-"/>
            </a:pPr>
            <a:r>
              <a:rPr lang="en-GB" altLang="en-US" sz="4000" dirty="0" smtClean="0"/>
              <a:t>Manage money wisely</a:t>
            </a:r>
          </a:p>
          <a:p>
            <a:pPr>
              <a:buFontTx/>
              <a:buChar char="-"/>
            </a:pPr>
            <a:r>
              <a:rPr lang="en-GB" altLang="en-US" sz="4000" dirty="0" smtClean="0"/>
              <a:t>Earn money honestly</a:t>
            </a:r>
          </a:p>
          <a:p>
            <a:pPr>
              <a:buFontTx/>
              <a:buChar char="-"/>
            </a:pPr>
            <a:r>
              <a:rPr lang="en-GB" altLang="en-US" sz="4000" dirty="0" smtClean="0"/>
              <a:t>Share money generously</a:t>
            </a:r>
          </a:p>
          <a:p>
            <a:pPr marL="0" indent="0">
              <a:buNone/>
            </a:pPr>
            <a:endParaRPr lang="en-GB" altLang="en-US" sz="1200" b="1" dirty="0" smtClean="0"/>
          </a:p>
          <a:p>
            <a:pPr marL="0" indent="0" algn="ctr">
              <a:buNone/>
            </a:pPr>
            <a:r>
              <a:rPr lang="en-GB" altLang="en-US" sz="4000" b="1" dirty="0" smtClean="0"/>
              <a:t>BE WISE, HONEST &amp; GENEROUS</a:t>
            </a:r>
          </a:p>
          <a:p>
            <a:pPr>
              <a:buFontTx/>
              <a:buChar char="-"/>
            </a:pPr>
            <a:endParaRPr lang="en-GB" altLang="en-US" sz="4000" b="1" dirty="0"/>
          </a:p>
          <a:p>
            <a:pPr marL="0" indent="0">
              <a:buNone/>
            </a:pPr>
            <a:endParaRPr lang="en-GB" alt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92681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r>
              <a:rPr lang="en-GB" altLang="en-US" sz="3600" dirty="0" smtClean="0"/>
              <a:t>James </a:t>
            </a:r>
            <a:r>
              <a:rPr lang="en-GB" altLang="en-US" sz="3600" dirty="0" smtClean="0"/>
              <a:t>5</a:t>
            </a:r>
            <a:r>
              <a:rPr lang="en-GB" altLang="en-US" sz="3600" dirty="0" smtClean="0"/>
              <a:t>:1-6 ( The Message)</a:t>
            </a:r>
            <a:endParaRPr lang="en-GB" altLang="en-US" sz="3600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904656"/>
          </a:xfrm>
        </p:spPr>
        <p:txBody>
          <a:bodyPr/>
          <a:lstStyle/>
          <a:p>
            <a:pPr marL="0" indent="0">
              <a:buNone/>
            </a:pPr>
            <a:r>
              <a:rPr lang="en-GB" sz="2700" b="1" dirty="0" smtClean="0"/>
              <a:t>5</a:t>
            </a:r>
            <a:r>
              <a:rPr lang="en-GB" sz="2700" b="1" dirty="0"/>
              <a:t> </a:t>
            </a:r>
            <a:r>
              <a:rPr lang="en-GB" sz="2700" b="1" baseline="30000" dirty="0"/>
              <a:t>1-3 </a:t>
            </a:r>
            <a:r>
              <a:rPr lang="en-GB" sz="2700" dirty="0"/>
              <a:t>And a final word to you arrogant rich: Take some lessons in lament. You’ll need buckets for the tears when the crash comes upon you. Your money is corrupt and your fine clothes stink. Your greedy luxuries are a cancer in your gut, destroying your life from within. You thought you were piling up wealth. What you’ve piled up is judgment.</a:t>
            </a:r>
          </a:p>
          <a:p>
            <a:pPr marL="0" indent="0">
              <a:buNone/>
            </a:pPr>
            <a:r>
              <a:rPr lang="en-GB" sz="2700" b="1" baseline="30000" dirty="0"/>
              <a:t>4-6 </a:t>
            </a:r>
            <a:r>
              <a:rPr lang="en-GB" sz="2700" dirty="0"/>
              <a:t>All the workers you’ve exploited and cheated cry out for judgment. The groans of the workers you used and abused are a roar in the ears of the Master Avenger. You’ve looted the earth and lived it up. But all you’ll have to show for it is a fatter than usual corpse. In fact, what you’ve done is condemn and murder perfectly good persons, who stand there and take it.</a:t>
            </a:r>
          </a:p>
          <a:p>
            <a:pPr marL="0" indent="0">
              <a:buNone/>
            </a:pP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59439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/>
              <a:t>James </a:t>
            </a:r>
            <a:r>
              <a:rPr lang="en-US" altLang="en-US" dirty="0" smtClean="0"/>
              <a:t>5: 1-6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endParaRPr lang="en-GB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4857403"/>
          </a:xfrm>
        </p:spPr>
        <p:txBody>
          <a:bodyPr/>
          <a:lstStyle/>
          <a:p>
            <a:pPr>
              <a:buNone/>
            </a:pPr>
            <a:endParaRPr lang="en-GB" sz="2000" b="1" dirty="0" smtClean="0"/>
          </a:p>
          <a:p>
            <a:pPr>
              <a:buNone/>
            </a:pPr>
            <a:r>
              <a:rPr lang="en-GB" sz="4000" b="1" dirty="0" smtClean="0"/>
              <a:t>Key </a:t>
            </a:r>
            <a:r>
              <a:rPr lang="en-GB" sz="4000" b="1" dirty="0"/>
              <a:t>Principle: </a:t>
            </a:r>
            <a:endParaRPr lang="en-GB" sz="4000" b="1" dirty="0" smtClean="0"/>
          </a:p>
          <a:p>
            <a:pPr algn="ctr">
              <a:buNone/>
            </a:pPr>
            <a:endParaRPr lang="en-GB" sz="2000" b="1" dirty="0" smtClean="0"/>
          </a:p>
          <a:p>
            <a:pPr algn="ctr">
              <a:buNone/>
            </a:pPr>
            <a:r>
              <a:rPr lang="en-GB" sz="4000" b="1" dirty="0" smtClean="0"/>
              <a:t>There is a nothing wrong with wealth itself, as long as it is seen as a gift to be used for God’s glory.</a:t>
            </a:r>
          </a:p>
          <a:p>
            <a:pPr>
              <a:buNone/>
            </a:pPr>
            <a:r>
              <a:rPr lang="en-GB" b="0" i="0" dirty="0" err="1" smtClean="0">
                <a:solidFill>
                  <a:srgbClr val="000000"/>
                </a:solidFill>
                <a:effectLst/>
                <a:latin typeface="Helvetica Neue"/>
              </a:rPr>
              <a:t>ou</a:t>
            </a:r>
            <a:r>
              <a:rPr lang="en-GB" b="0" i="0" dirty="0" smtClean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GB" b="0" i="0" dirty="0" smtClean="0">
                <a:solidFill>
                  <a:srgbClr val="000000"/>
                </a:solidFill>
                <a:effectLst/>
                <a:latin typeface="Helvetica Neue"/>
              </a:rPr>
              <a:t>lacks wisdom, you should ask God, who gives generously to all </a:t>
            </a:r>
            <a:r>
              <a:rPr lang="en-GB" b="0" i="0" dirty="0" err="1" smtClean="0">
                <a:solidFill>
                  <a:srgbClr val="000000"/>
                </a:solidFill>
                <a:effectLst/>
                <a:latin typeface="Helvetica Neue"/>
              </a:rPr>
              <a:t>withouto</a:t>
            </a:r>
            <a:endParaRPr lang="en-GB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4608512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9600" b="1" dirty="0" smtClean="0"/>
              <a:t> </a:t>
            </a:r>
            <a:r>
              <a:rPr lang="en-US" altLang="en-US" sz="4800" b="1" dirty="0" smtClean="0"/>
              <a:t>Two Warnings From James</a:t>
            </a:r>
          </a:p>
          <a:p>
            <a:pPr algn="ctr">
              <a:buFont typeface="Arial" panose="020B0604020202020204" pitchFamily="34" charset="0"/>
              <a:buNone/>
            </a:pPr>
            <a:endParaRPr lang="en-US" altLang="en-US" sz="9600" b="1" dirty="0" smtClean="0"/>
          </a:p>
          <a:p>
            <a:pPr algn="ctr">
              <a:buFont typeface="Arial" panose="020B0604020202020204" pitchFamily="34" charset="0"/>
              <a:buNone/>
            </a:pPr>
            <a:endParaRPr lang="en-GB" altLang="en-US" sz="9600" dirty="0" smtClean="0"/>
          </a:p>
        </p:txBody>
      </p:sp>
    </p:spTree>
    <p:extLst>
      <p:ext uri="{BB962C8B-B14F-4D97-AF65-F5344CB8AC3E}">
        <p14:creationId xmlns:p14="http://schemas.microsoft.com/office/powerpoint/2010/main" val="77557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4608512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9600" b="1" dirty="0" smtClean="0"/>
              <a:t> </a:t>
            </a:r>
            <a:r>
              <a:rPr lang="en-US" altLang="en-US" sz="4800" b="1" dirty="0" smtClean="0"/>
              <a:t>Two Warnings </a:t>
            </a:r>
            <a:r>
              <a:rPr lang="en-US" altLang="en-US" sz="4800" b="1" dirty="0" err="1" smtClean="0"/>
              <a:t>Fom</a:t>
            </a:r>
            <a:r>
              <a:rPr lang="en-US" altLang="en-US" sz="4800" b="1" dirty="0" smtClean="0"/>
              <a:t> James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4800" b="1" dirty="0" smtClean="0"/>
              <a:t>1</a:t>
            </a:r>
            <a:r>
              <a:rPr lang="en-US" altLang="en-US" sz="4400" b="1" dirty="0" smtClean="0"/>
              <a:t>) God is faithful and enduring, BUT He will come to judge the wicked</a:t>
            </a:r>
            <a:endParaRPr lang="en-US" altLang="en-US" sz="4400" b="1" dirty="0" smtClean="0"/>
          </a:p>
          <a:p>
            <a:pPr algn="ctr">
              <a:buFont typeface="Arial" panose="020B0604020202020204" pitchFamily="34" charset="0"/>
              <a:buNone/>
            </a:pPr>
            <a:endParaRPr lang="en-US" altLang="en-US" sz="9600" b="1" dirty="0" smtClean="0"/>
          </a:p>
          <a:p>
            <a:pPr algn="ctr">
              <a:buFont typeface="Arial" panose="020B0604020202020204" pitchFamily="34" charset="0"/>
              <a:buNone/>
            </a:pPr>
            <a:endParaRPr lang="en-GB" altLang="en-US" sz="9600" dirty="0" smtClean="0"/>
          </a:p>
        </p:txBody>
      </p:sp>
    </p:spTree>
    <p:extLst>
      <p:ext uri="{BB962C8B-B14F-4D97-AF65-F5344CB8AC3E}">
        <p14:creationId xmlns:p14="http://schemas.microsoft.com/office/powerpoint/2010/main" val="179186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760639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9600" b="1" dirty="0" smtClean="0"/>
              <a:t> </a:t>
            </a:r>
            <a:r>
              <a:rPr lang="en-US" altLang="en-US" sz="4800" b="1" dirty="0" smtClean="0"/>
              <a:t>Two Warnings From James</a:t>
            </a:r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altLang="en-US" sz="4400" dirty="0" smtClean="0"/>
              <a:t>God is faithful and enduring, BUT He will come to judge the wicked</a:t>
            </a:r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altLang="en-US" sz="4400" b="1" dirty="0" smtClean="0"/>
              <a:t>We should not fall into any of the sins that bring judgement on the wicked</a:t>
            </a:r>
          </a:p>
          <a:p>
            <a:pPr algn="ctr">
              <a:buFont typeface="Arial" panose="020B0604020202020204" pitchFamily="34" charset="0"/>
              <a:buNone/>
            </a:pPr>
            <a:endParaRPr lang="en-US" altLang="en-US" sz="9600" b="1" dirty="0" smtClean="0"/>
          </a:p>
          <a:p>
            <a:pPr algn="ctr">
              <a:buFont typeface="Arial" panose="020B0604020202020204" pitchFamily="34" charset="0"/>
              <a:buNone/>
            </a:pPr>
            <a:endParaRPr lang="en-GB" altLang="en-US" sz="9600" dirty="0" smtClean="0"/>
          </a:p>
        </p:txBody>
      </p:sp>
    </p:spTree>
    <p:extLst>
      <p:ext uri="{BB962C8B-B14F-4D97-AF65-F5344CB8AC3E}">
        <p14:creationId xmlns:p14="http://schemas.microsoft.com/office/powerpoint/2010/main" val="16235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/>
          <a:lstStyle/>
          <a:p>
            <a:r>
              <a:rPr lang="en-GB" altLang="en-US" sz="4200" dirty="0" smtClean="0"/>
              <a:t>The Dangers of Wealth</a:t>
            </a:r>
            <a:endParaRPr lang="en-GB" altLang="en-US" sz="42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sz="4000" b="1" dirty="0" smtClean="0"/>
              <a:t>Wealth can be a dangerous trap, leading people to spiritual destruction</a:t>
            </a:r>
            <a:endParaRPr lang="en-GB" alt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47005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19268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sz="3600" b="1" dirty="0" smtClean="0"/>
              <a:t>Wealth can be a dangerous trap, leading people to spiritual destruction</a:t>
            </a:r>
          </a:p>
          <a:p>
            <a:pPr marL="0" indent="0">
              <a:buNone/>
            </a:pPr>
            <a:r>
              <a:rPr lang="en-US" altLang="en-US" sz="3600" b="1" dirty="0"/>
              <a:t>	</a:t>
            </a:r>
            <a:r>
              <a:rPr lang="en-US" altLang="en-US" sz="3600" b="1" dirty="0" smtClean="0"/>
              <a:t>- To be rich without God is to be 		   short-sighted in the light of eternity</a:t>
            </a:r>
          </a:p>
          <a:p>
            <a:pPr marL="0" indent="0">
              <a:buNone/>
            </a:pPr>
            <a:r>
              <a:rPr lang="en-US" altLang="en-US" sz="3600" b="1" dirty="0"/>
              <a:t>	</a:t>
            </a:r>
            <a:endParaRPr lang="en-GB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64829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4345</TotalTime>
  <Words>374</Words>
  <Application>Microsoft Office PowerPoint</Application>
  <PresentationFormat>On-screen Show (4:3)</PresentationFormat>
  <Paragraphs>78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Helvetica Neue</vt:lpstr>
      <vt:lpstr>Times New Roman</vt:lpstr>
      <vt:lpstr>Office Theme</vt:lpstr>
      <vt:lpstr>HOW TO BE WISE  WITH  MONEY</vt:lpstr>
      <vt:lpstr> James 5: 1-6 (NIV) </vt:lpstr>
      <vt:lpstr>James 5:1-6 ( The Message)</vt:lpstr>
      <vt:lpstr> James 5: 1-6 </vt:lpstr>
      <vt:lpstr>PowerPoint Presentation</vt:lpstr>
      <vt:lpstr>PowerPoint Presentation</vt:lpstr>
      <vt:lpstr>PowerPoint Presentation</vt:lpstr>
      <vt:lpstr>The Dangers of Wealth</vt:lpstr>
      <vt:lpstr>PowerPoint Presentation</vt:lpstr>
      <vt:lpstr>PowerPoint Presentation</vt:lpstr>
      <vt:lpstr>PowerPoint Presentation</vt:lpstr>
      <vt:lpstr>The Dangers of Wealth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</dc:creator>
  <cp:lastModifiedBy>Singer Singing</cp:lastModifiedBy>
  <cp:revision>46</cp:revision>
  <cp:lastPrinted>2019-11-16T11:19:45Z</cp:lastPrinted>
  <dcterms:created xsi:type="dcterms:W3CDTF">2011-09-10T16:04:42Z</dcterms:created>
  <dcterms:modified xsi:type="dcterms:W3CDTF">2019-12-17T20:14:23Z</dcterms:modified>
</cp:coreProperties>
</file>